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73" r:id="rId4"/>
    <p:sldId id="271" r:id="rId5"/>
    <p:sldId id="270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44" d="100"/>
          <a:sy n="44" d="100"/>
        </p:scale>
        <p:origin x="-114" y="-15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A0CE28-9682-48F6-8840-46614DC49652}" type="datetimeFigureOut">
              <a:rPr lang="it-IT" smtClean="0"/>
              <a:t>09/04/2016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F18FFE-D9EA-452F-9875-E18790DA45B5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Monfalcone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10 aprile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2016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Generare alla fede:</a:t>
            </a:r>
            <a:br>
              <a:rPr lang="it-IT" b="1" dirty="0" smtClean="0"/>
            </a:br>
            <a:r>
              <a:rPr lang="it-IT" b="1" dirty="0" smtClean="0"/>
              <a:t>genitori protagonisti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929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b="1" dirty="0">
                <a:solidFill>
                  <a:schemeClr val="tx1"/>
                </a:solidFill>
              </a:rPr>
              <a:t>Una storia</a:t>
            </a:r>
            <a:endParaRPr lang="it-IT" sz="44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959096"/>
            <a:ext cx="8503920" cy="4206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/>
              <a:t>In un momento di verifica tra catechisti, Ada confessa: «Di solito cerco di raccontare, di spiegare, di comunicare alcune idee. In un'ora di tempo, o anche meno, che altro potrei fare? Penso anche di essere migliorata un po' con gli anni. A volte, però, i ragazzi si annoiano, disturbano, provocano in continuazione; io stessa non sono soddisfatta di quello che dico». Dice Walter: «A me è piaciuto quel pomeriggio in cui abbiamo lavorato sul Credo. Prima il grande gioco a tema, con la ricostruzione delle parole del testo, poi le domande dei ragazzi, le nostre spiegazioni, la preghiera finale. L'atmosfera era diversa</a:t>
            </a:r>
            <a:r>
              <a:rPr lang="it-IT" sz="2800" dirty="0" smtClean="0"/>
              <a:t>».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42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b="1" dirty="0">
                <a:solidFill>
                  <a:schemeClr val="tx1"/>
                </a:solidFill>
              </a:rPr>
              <a:t>Una storia</a:t>
            </a:r>
            <a:endParaRPr lang="it-IT" sz="44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959096"/>
            <a:ext cx="8503920" cy="420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E </a:t>
            </a:r>
            <a:r>
              <a:rPr lang="it-IT" sz="2800" dirty="0"/>
              <a:t>Marta: «Purtroppo non possiamo avere sempre mezza giornata a disposizione».</a:t>
            </a:r>
          </a:p>
          <a:p>
            <a:pPr marL="0" indent="0">
              <a:buNone/>
            </a:pPr>
            <a:r>
              <a:rPr lang="it-IT" sz="2800" dirty="0"/>
              <a:t>Ancora Ada: «Diciamo pure pochissime volte, quasi mai».</a:t>
            </a:r>
          </a:p>
          <a:p>
            <a:pPr marL="0" indent="0">
              <a:buNone/>
            </a:pPr>
            <a:r>
              <a:rPr lang="it-IT" sz="2800" dirty="0"/>
              <a:t>Walter conclude: «Bisognerebbe vedere se anche nei soliti incontri settimanali è possibile vivere qualcosa di questo tipo. Si possono proporre vere esperienze in un tempo relativamente breve? Come fare in concreto?».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772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2060"/>
                </a:solidFill>
              </a:rPr>
              <a:t>Un tirocinio di vita cristiana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536504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La nota episcopale IC/2 risponde al n. 30: «Ogni itinerario di iniziazione cristiana è un tirocinio di vita cristiana. Esso deve prevedere tutti gli elementi che concorrono all'iniziazione: l'annuncio-ascolto-accoglienza della Parola, l'esercizio della vita cristiana, la celebrazione liturgica e l'inserimento nella comunità</a:t>
            </a:r>
            <a:r>
              <a:rPr lang="it-IT" sz="2400" dirty="0" smtClean="0"/>
              <a:t>».</a:t>
            </a:r>
          </a:p>
          <a:p>
            <a:r>
              <a:rPr lang="it-IT" sz="2400" dirty="0"/>
              <a:t>Dai nuovi </a:t>
            </a:r>
            <a:r>
              <a:rPr lang="it-IT" sz="2400" i="1" dirty="0"/>
              <a:t>Orientamenti: </a:t>
            </a:r>
            <a:r>
              <a:rPr lang="it-IT" sz="2400" dirty="0"/>
              <a:t>catechesi, celebrazione e </a:t>
            </a:r>
            <a:r>
              <a:rPr lang="it-IT" sz="2400" dirty="0" smtClean="0"/>
              <a:t>carità: «L’obiettivo </a:t>
            </a:r>
            <a:r>
              <a:rPr lang="it-IT" sz="2400" dirty="0"/>
              <a:t>dell’annuncio e della catechesi è la conversione e la formazione e l’assunzione del </a:t>
            </a:r>
            <a:r>
              <a:rPr lang="it-IT" sz="2400" i="1" dirty="0"/>
              <a:t>pensiero di Cristo</a:t>
            </a:r>
            <a:r>
              <a:rPr lang="it-IT" sz="2400" dirty="0"/>
              <a:t>: “Pensare secondo Cristo e pensare Cristo attraverso tutte le cose” (san Massimo il Confessore). Per questo l’azione catechistica necessita di legami integranti con l’esperienza celebrativa e con quella caritativa»</a:t>
            </a:r>
            <a:endParaRPr lang="it-IT" alt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Le esperienze fondamentali del cammino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959096"/>
            <a:ext cx="8503920" cy="42062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 sz="3200" dirty="0"/>
              <a:t>l’ascolto della parola di </a:t>
            </a:r>
            <a:r>
              <a:rPr lang="it-IT" sz="3200" dirty="0" smtClean="0"/>
              <a:t>Dio</a:t>
            </a:r>
            <a:endParaRPr lang="it-IT" sz="3200" dirty="0"/>
          </a:p>
          <a:p>
            <a:pPr lvl="0"/>
            <a:r>
              <a:rPr lang="it-IT" sz="3200" dirty="0"/>
              <a:t>le celebrazioni (non solo quella eucaristica</a:t>
            </a:r>
            <a:r>
              <a:rPr lang="it-IT" sz="3200" dirty="0" smtClean="0"/>
              <a:t>)</a:t>
            </a:r>
            <a:endParaRPr lang="it-IT" sz="3200" dirty="0"/>
          </a:p>
          <a:p>
            <a:pPr lvl="0"/>
            <a:r>
              <a:rPr lang="it-IT" sz="3200" dirty="0"/>
              <a:t>l’incontro con testimoni (assolutamente importante ed efficace</a:t>
            </a:r>
            <a:r>
              <a:rPr lang="it-IT" sz="3200" dirty="0" smtClean="0"/>
              <a:t>)</a:t>
            </a:r>
            <a:endParaRPr lang="it-IT" sz="3200" dirty="0"/>
          </a:p>
          <a:p>
            <a:pPr lvl="0"/>
            <a:r>
              <a:rPr lang="it-IT" sz="3200" dirty="0"/>
              <a:t>l’esercizio della memoria e del </a:t>
            </a:r>
            <a:r>
              <a:rPr lang="it-IT" sz="3200" dirty="0" smtClean="0"/>
              <a:t>racconto</a:t>
            </a:r>
            <a:endParaRPr lang="it-IT" sz="3200" dirty="0"/>
          </a:p>
          <a:p>
            <a:pPr lvl="0"/>
            <a:r>
              <a:rPr lang="it-IT" sz="3200" dirty="0"/>
              <a:t>la </a:t>
            </a:r>
            <a:r>
              <a:rPr lang="it-IT" sz="3200" dirty="0" smtClean="0"/>
              <a:t>contemplazione</a:t>
            </a:r>
            <a:endParaRPr lang="it-IT" sz="3200" dirty="0"/>
          </a:p>
          <a:p>
            <a:pPr lvl="0"/>
            <a:r>
              <a:rPr lang="it-IT" sz="3200" dirty="0"/>
              <a:t>alcuni momenti di </a:t>
            </a:r>
            <a:r>
              <a:rPr lang="it-IT" sz="3200" dirty="0" smtClean="0"/>
              <a:t>fraternità</a:t>
            </a:r>
            <a:endParaRPr lang="it-IT" sz="3200" dirty="0"/>
          </a:p>
          <a:p>
            <a:pPr lvl="0"/>
            <a:r>
              <a:rPr lang="it-IT" sz="3200" dirty="0"/>
              <a:t>la collaborazione ad attività di servizio promossi in parrocchia o sul </a:t>
            </a:r>
            <a:r>
              <a:rPr lang="it-IT" sz="3200" dirty="0" smtClean="0"/>
              <a:t>territorio</a:t>
            </a:r>
            <a:endParaRPr lang="it-IT" sz="3200" dirty="0"/>
          </a:p>
          <a:p>
            <a:pPr lvl="0"/>
            <a:r>
              <a:rPr lang="it-IT" sz="3200" dirty="0"/>
              <a:t>qualche laboratorio </a:t>
            </a:r>
            <a:r>
              <a:rPr lang="it-IT" sz="3200" dirty="0" smtClean="0"/>
              <a:t>manuale</a:t>
            </a:r>
            <a:endParaRPr lang="it-IT" sz="3200" dirty="0"/>
          </a:p>
          <a:p>
            <a:pPr lvl="0"/>
            <a:r>
              <a:rPr lang="it-IT" sz="3200" dirty="0"/>
              <a:t>la proiezione e discussione di un video, di un film, ecc.;</a:t>
            </a:r>
          </a:p>
          <a:p>
            <a:pPr lvl="0"/>
            <a:r>
              <a:rPr lang="it-IT" sz="3200" dirty="0"/>
              <a:t>qualche laboratorio gastronomico.</a:t>
            </a:r>
          </a:p>
          <a:p>
            <a:r>
              <a:rPr lang="it-IT" sz="3200" dirty="0" smtClean="0"/>
              <a:t>la preghiera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926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chemeClr val="tx1"/>
                </a:solidFill>
              </a:rPr>
              <a:t>Famiglia e comunità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2060"/>
                </a:solidFill>
              </a:rPr>
              <a:t>Un cammino di iniziazione cristiana attento a tutti i soggetti in gioco </a:t>
            </a:r>
            <a:r>
              <a:rPr lang="it-IT" sz="2400" dirty="0" smtClean="0">
                <a:solidFill>
                  <a:srgbClr val="002060"/>
                </a:solidFill>
              </a:rPr>
              <a:t>riconoscere </a:t>
            </a:r>
            <a:r>
              <a:rPr lang="it-IT" sz="2400" dirty="0">
                <a:solidFill>
                  <a:srgbClr val="002060"/>
                </a:solidFill>
              </a:rPr>
              <a:t>la possibilità di coinvolgere anzitutto la famiglia dei </a:t>
            </a:r>
            <a:r>
              <a:rPr lang="it-IT" sz="2400" dirty="0" smtClean="0">
                <a:solidFill>
                  <a:srgbClr val="002060"/>
                </a:solidFill>
              </a:rPr>
              <a:t>ragazzi</a:t>
            </a:r>
          </a:p>
          <a:p>
            <a:pPr lvl="1">
              <a:lnSpc>
                <a:spcPct val="110000"/>
              </a:lnSpc>
            </a:pPr>
            <a:r>
              <a:rPr lang="it-IT" sz="2400" dirty="0" smtClean="0">
                <a:solidFill>
                  <a:srgbClr val="002060"/>
                </a:solidFill>
              </a:rPr>
              <a:t>attivare</a:t>
            </a:r>
            <a:r>
              <a:rPr lang="it-IT" sz="2400" dirty="0">
                <a:solidFill>
                  <a:srgbClr val="002060"/>
                </a:solidFill>
              </a:rPr>
              <a:t>» e «coinvolgere» i genitori nel cammino dei </a:t>
            </a:r>
            <a:r>
              <a:rPr lang="it-IT" sz="2400" dirty="0" smtClean="0">
                <a:solidFill>
                  <a:srgbClr val="002060"/>
                </a:solidFill>
              </a:rPr>
              <a:t>figli</a:t>
            </a:r>
          </a:p>
          <a:p>
            <a:pPr lvl="1">
              <a:lnSpc>
                <a:spcPct val="110000"/>
              </a:lnSpc>
            </a:pPr>
            <a:r>
              <a:rPr lang="it-IT" sz="2400" dirty="0" smtClean="0">
                <a:solidFill>
                  <a:srgbClr val="002060"/>
                </a:solidFill>
              </a:rPr>
              <a:t>attuare </a:t>
            </a:r>
            <a:r>
              <a:rPr lang="it-IT" sz="2400" dirty="0">
                <a:solidFill>
                  <a:srgbClr val="002060"/>
                </a:solidFill>
              </a:rPr>
              <a:t>costantemente un dialogo tra famiglie e altre figure della comunità </a:t>
            </a:r>
            <a:r>
              <a:rPr lang="it-IT" sz="2400" dirty="0" smtClean="0">
                <a:solidFill>
                  <a:srgbClr val="002060"/>
                </a:solidFill>
              </a:rPr>
              <a:t>cristiana</a:t>
            </a:r>
          </a:p>
          <a:p>
            <a:pPr lvl="1">
              <a:lnSpc>
                <a:spcPct val="110000"/>
              </a:lnSpc>
            </a:pPr>
            <a:r>
              <a:rPr lang="it-IT" sz="2400" dirty="0">
                <a:solidFill>
                  <a:srgbClr val="002060"/>
                </a:solidFill>
              </a:rPr>
              <a:t>immaginare un cammino con i genitori che affianchi con naturalezza quello proposto ai loro figli </a:t>
            </a:r>
            <a:endParaRPr lang="it-IT" sz="2400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dirty="0" smtClean="0">
                <a:solidFill>
                  <a:srgbClr val="002060"/>
                </a:solidFill>
              </a:rPr>
              <a:t>un </a:t>
            </a:r>
            <a:r>
              <a:rPr lang="it-IT" sz="2400" dirty="0">
                <a:solidFill>
                  <a:srgbClr val="002060"/>
                </a:solidFill>
              </a:rPr>
              <a:t>secondo </a:t>
            </a:r>
            <a:r>
              <a:rPr lang="it-IT" sz="2400" dirty="0" smtClean="0">
                <a:solidFill>
                  <a:srgbClr val="002060"/>
                </a:solidFill>
              </a:rPr>
              <a:t>soggetto: </a:t>
            </a:r>
            <a:r>
              <a:rPr lang="it-IT" sz="2400" dirty="0">
                <a:solidFill>
                  <a:srgbClr val="002060"/>
                </a:solidFill>
              </a:rPr>
              <a:t>la comunità cristiana nelle sue diverse articolazioni</a:t>
            </a: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469</Words>
  <Application>Microsoft Office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Città</vt:lpstr>
      <vt:lpstr>Generare alla fede: genitori protagonisti</vt:lpstr>
      <vt:lpstr>Una storia</vt:lpstr>
      <vt:lpstr>Una storia</vt:lpstr>
      <vt:lpstr>Un tirocinio di vita cristiana</vt:lpstr>
      <vt:lpstr>Le esperienze fondamentali del cammino</vt:lpstr>
      <vt:lpstr>Famiglia e comunità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rinnovamento dell’Iniziazione cristiana</dc:title>
  <dc:creator>Utente</dc:creator>
  <cp:lastModifiedBy>Utente</cp:lastModifiedBy>
  <cp:revision>29</cp:revision>
  <dcterms:created xsi:type="dcterms:W3CDTF">2015-12-04T08:26:26Z</dcterms:created>
  <dcterms:modified xsi:type="dcterms:W3CDTF">2016-04-09T14:51:57Z</dcterms:modified>
</cp:coreProperties>
</file>